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61" r:id="rId6"/>
    <p:sldId id="263" r:id="rId7"/>
    <p:sldId id="259" r:id="rId8"/>
    <p:sldId id="264" r:id="rId9"/>
    <p:sldId id="266" r:id="rId10"/>
    <p:sldId id="265" r:id="rId11"/>
    <p:sldId id="268" r:id="rId12"/>
    <p:sldId id="267" r:id="rId13"/>
    <p:sldId id="269" r:id="rId14"/>
    <p:sldId id="270" r:id="rId15"/>
    <p:sldId id="281" r:id="rId16"/>
    <p:sldId id="280" r:id="rId17"/>
    <p:sldId id="279" r:id="rId18"/>
    <p:sldId id="260" r:id="rId19"/>
    <p:sldId id="275" r:id="rId20"/>
    <p:sldId id="274" r:id="rId21"/>
    <p:sldId id="272" r:id="rId22"/>
    <p:sldId id="278" r:id="rId23"/>
    <p:sldId id="271" r:id="rId24"/>
    <p:sldId id="273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66D2B-D27C-4E2B-945A-C1F589033BFF}" v="33" dt="2021-04-16T20:49:12.5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17-Apr-21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Sisteme Tolerante la Defecte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slOA7zAx9M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dirty="0"/>
              <a:t>BIG </a:t>
            </a:r>
            <a:r>
              <a:rPr lang="en-US" sz="3200" dirty="0"/>
              <a:t>Scale BIG Problems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93393" y="3310503"/>
            <a:ext cx="257579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7098452" y="28718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2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</p:cNvCxnSpPr>
          <p:nvPr/>
        </p:nvCxnSpPr>
        <p:spPr>
          <a:xfrm>
            <a:off x="2853815" y="3376769"/>
            <a:ext cx="257579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3558874" y="293810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B047A44-FE77-4570-9257-ABFAB7971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  <p:pic>
        <p:nvPicPr>
          <p:cNvPr id="9" name="Picture 8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2B8B0C93-6960-4EB4-B8AF-DCE2D58BE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0" y="4355357"/>
            <a:ext cx="979485" cy="17196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777B48-E2E0-47BF-AE50-D5B9EEF855E8}"/>
              </a:ext>
            </a:extLst>
          </p:cNvPr>
          <p:cNvCxnSpPr>
            <a:cxnSpLocks/>
          </p:cNvCxnSpPr>
          <p:nvPr/>
        </p:nvCxnSpPr>
        <p:spPr>
          <a:xfrm flipH="1">
            <a:off x="2233914" y="3376769"/>
            <a:ext cx="3391383" cy="188971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0EC88A-60E4-477D-9242-CCA1E5EAEF4B}"/>
              </a:ext>
            </a:extLst>
          </p:cNvPr>
          <p:cNvSpPr txBox="1"/>
          <p:nvPr/>
        </p:nvSpPr>
        <p:spPr>
          <a:xfrm rot="19711620">
            <a:off x="3306188" y="38995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736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1798F31-5E83-434F-A1DC-A414726E8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483" y="2072915"/>
            <a:ext cx="639517" cy="865187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2A54B2C-B9A9-46C3-B7F5-65055BF5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77" y="2023553"/>
            <a:ext cx="639517" cy="865187"/>
          </a:xfrm>
          <a:prstGeom prst="rect">
            <a:avLst/>
          </a:prstGeom>
        </p:spPr>
      </p:pic>
      <p:pic>
        <p:nvPicPr>
          <p:cNvPr id="9" name="Picture 8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2B8B0C93-6960-4EB4-B8AF-DCE2D58BE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0" y="4355357"/>
            <a:ext cx="979485" cy="17196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777B48-E2E0-47BF-AE50-D5B9EEF855E8}"/>
              </a:ext>
            </a:extLst>
          </p:cNvPr>
          <p:cNvCxnSpPr>
            <a:cxnSpLocks/>
          </p:cNvCxnSpPr>
          <p:nvPr/>
        </p:nvCxnSpPr>
        <p:spPr>
          <a:xfrm flipH="1">
            <a:off x="2233914" y="3376769"/>
            <a:ext cx="3391383" cy="188971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0EC88A-60E4-477D-9242-CCA1E5EAEF4B}"/>
              </a:ext>
            </a:extLst>
          </p:cNvPr>
          <p:cNvSpPr txBox="1"/>
          <p:nvPr/>
        </p:nvSpPr>
        <p:spPr>
          <a:xfrm rot="19711620">
            <a:off x="3440841" y="389952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Reply</a:t>
            </a:r>
            <a:endParaRPr lang="ro-RO" dirty="0"/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475C31A5-B840-4488-8BE5-2CADE45DB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87" y="5443923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388683-764F-4851-9D41-3BAC7C09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171A-A657-4D54-8135-91FA17EB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cache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2A2DC-0F77-4805-A071-6AEB0F4CBD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Cache procesor</a:t>
            </a:r>
          </a:p>
          <a:p>
            <a:r>
              <a:rPr lang="ro-RO" dirty="0"/>
              <a:t>Server de cache (activ/pasiv)</a:t>
            </a:r>
          </a:p>
          <a:p>
            <a:r>
              <a:rPr lang="ro-RO" dirty="0"/>
              <a:t>Cache la client (în browser)</a:t>
            </a:r>
          </a:p>
          <a:p>
            <a:endParaRPr lang="ro-RO" dirty="0"/>
          </a:p>
          <a:p>
            <a:r>
              <a:rPr lang="ro-RO" dirty="0"/>
              <a:t>DNS cache</a:t>
            </a:r>
          </a:p>
        </p:txBody>
      </p:sp>
    </p:spTree>
    <p:extLst>
      <p:ext uri="{BB962C8B-B14F-4D97-AF65-F5344CB8AC3E}">
        <p14:creationId xmlns:p14="http://schemas.microsoft.com/office/powerpoint/2010/main" val="110545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CFFB60-0C36-418B-AFCF-A4034261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51023-E099-4069-B969-0415114E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 cache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345D3-8BF1-482D-857B-B7695E454E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Expirare</a:t>
            </a:r>
            <a:endParaRPr lang="en-US" dirty="0"/>
          </a:p>
          <a:p>
            <a:r>
              <a:rPr lang="en-US" dirty="0"/>
              <a:t>Spa</a:t>
            </a:r>
            <a:r>
              <a:rPr lang="ro-RO" dirty="0"/>
              <a:t>țiu limitat</a:t>
            </a:r>
          </a:p>
          <a:p>
            <a:r>
              <a:rPr lang="ro-RO" dirty="0"/>
              <a:t>Dacă este făcut la client, acesta decide politica</a:t>
            </a:r>
          </a:p>
          <a:p>
            <a:pPr lvl="1"/>
            <a:r>
              <a:rPr lang="ro-RO" dirty="0"/>
              <a:t>Mulți clienți cu același </a:t>
            </a:r>
            <a:r>
              <a:rPr lang="ro-RO" dirty="0" err="1"/>
              <a:t>bug</a:t>
            </a:r>
            <a:r>
              <a:rPr lang="ro-RO" dirty="0"/>
              <a:t> pot crea mari probleme</a:t>
            </a:r>
          </a:p>
        </p:txBody>
      </p:sp>
    </p:spTree>
    <p:extLst>
      <p:ext uri="{BB962C8B-B14F-4D97-AF65-F5344CB8AC3E}">
        <p14:creationId xmlns:p14="http://schemas.microsoft.com/office/powerpoint/2010/main" val="122519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7A349F-0BCC-4440-9B0B-2D9136AE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EA94F5-1530-4368-98CC-63D31C0D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policies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B8246-60E9-4543-A866-FE3492BCE7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Random</a:t>
            </a:r>
            <a:endParaRPr lang="ro-RO" dirty="0"/>
          </a:p>
          <a:p>
            <a:r>
              <a:rPr lang="en-US" dirty="0"/>
              <a:t>FIFO/LIFO</a:t>
            </a:r>
          </a:p>
          <a:p>
            <a:r>
              <a:rPr lang="en-US" dirty="0"/>
              <a:t>Least Recently Used/Most recently used</a:t>
            </a:r>
          </a:p>
          <a:p>
            <a:r>
              <a:rPr lang="ro-RO" dirty="0" err="1"/>
              <a:t>Least</a:t>
            </a:r>
            <a:r>
              <a:rPr lang="ro-RO" dirty="0"/>
              <a:t> </a:t>
            </a:r>
            <a:r>
              <a:rPr lang="ro-RO" dirty="0" err="1"/>
              <a:t>Frequently</a:t>
            </a:r>
            <a:r>
              <a:rPr lang="ro-RO" dirty="0"/>
              <a:t> </a:t>
            </a:r>
            <a:r>
              <a:rPr lang="ro-RO" dirty="0" err="1"/>
              <a:t>Used</a:t>
            </a:r>
            <a:endParaRPr lang="ro-RO" dirty="0"/>
          </a:p>
          <a:p>
            <a:r>
              <a:rPr lang="en-US" dirty="0" err="1"/>
              <a:t>Bélády</a:t>
            </a:r>
            <a:r>
              <a:rPr lang="ro-RO" dirty="0"/>
              <a:t> (</a:t>
            </a:r>
            <a:r>
              <a:rPr lang="ro-RO" dirty="0" err="1"/>
              <a:t>clairvoyant</a:t>
            </a:r>
            <a:r>
              <a:rPr lang="ro-RO" dirty="0"/>
              <a:t>)</a:t>
            </a:r>
            <a:endParaRPr lang="en-US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8209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B6A43B-50CC-46FB-9B90-E9B54DD5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28353-F55B-4466-AC22-E7E22C1E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Delivery Network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6FD2-63E7-44D3-A31C-A93796DC1F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64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DB7AC-2823-4938-A728-69CFD881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39F38C-E523-40C6-9904-FF4838DD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dirty="0" err="1"/>
              <a:t>Relibability</a:t>
            </a:r>
            <a:r>
              <a:rPr lang="en-US" dirty="0"/>
              <a:t> Engineering</a:t>
            </a:r>
            <a:endParaRPr lang="ro-RO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576E8C3-E4B8-4674-BBD0-B7B52C9F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541" y="1380105"/>
            <a:ext cx="3810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823A6-F84F-4993-B485-C28804E3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</a:t>
            </a:r>
            <a:r>
              <a:rPr lang="en-US"/>
              <a:t>– </a:t>
            </a:r>
            <a:r>
              <a:rPr lang="ro-RO"/>
              <a:t>Sisteme Tolerante la Defecte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FA195-1844-4B3F-9ED9-DC56AFD5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A89E-FE1C-4BFA-B1E6-6171E99F91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56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FF6D6B-6095-4BB9-8E5E-0802D3279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22BEA-F2EB-4E82-AE5D-91C5503F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at scale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43AF-43FF-4A47-ACE0-A235657676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Updates</a:t>
            </a:r>
          </a:p>
          <a:p>
            <a:r>
              <a:rPr lang="en-US" dirty="0"/>
              <a:t>Certificates</a:t>
            </a:r>
          </a:p>
          <a:p>
            <a:endParaRPr lang="en-US" dirty="0"/>
          </a:p>
          <a:p>
            <a:r>
              <a:rPr lang="en-US" dirty="0"/>
              <a:t>Software bugs</a:t>
            </a:r>
          </a:p>
          <a:p>
            <a:endParaRPr lang="en-US" dirty="0"/>
          </a:p>
          <a:p>
            <a:r>
              <a:rPr lang="en-US" dirty="0"/>
              <a:t>Cascading Failures</a:t>
            </a:r>
          </a:p>
        </p:txBody>
      </p:sp>
    </p:spTree>
    <p:extLst>
      <p:ext uri="{BB962C8B-B14F-4D97-AF65-F5344CB8AC3E}">
        <p14:creationId xmlns:p14="http://schemas.microsoft.com/office/powerpoint/2010/main" val="288021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2A27C8-BEFF-4FE8-BB13-D804B7033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E685D4-8164-43B3-9192-8046828A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management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C758-F00E-42A9-8E10-FA2F57E6817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Retry</a:t>
            </a:r>
          </a:p>
          <a:p>
            <a:pPr lvl="1"/>
            <a:r>
              <a:rPr lang="en-US" dirty="0"/>
              <a:t>Exponential backoff</a:t>
            </a:r>
          </a:p>
          <a:p>
            <a:pPr lvl="1"/>
            <a:r>
              <a:rPr lang="en-US" dirty="0"/>
              <a:t>Noise</a:t>
            </a:r>
          </a:p>
          <a:p>
            <a:r>
              <a:rPr lang="en-US" dirty="0"/>
              <a:t>Throttling</a:t>
            </a:r>
          </a:p>
          <a:p>
            <a:r>
              <a:rPr lang="en-US" dirty="0"/>
              <a:t>Graceful degradation instead of service failure</a:t>
            </a:r>
          </a:p>
          <a:p>
            <a:r>
              <a:rPr lang="en-US" dirty="0"/>
              <a:t>Reject requests when overloaded</a:t>
            </a:r>
          </a:p>
          <a:p>
            <a:r>
              <a:rPr lang="en-US" dirty="0"/>
              <a:t>Deadlines (time to live)</a:t>
            </a:r>
          </a:p>
          <a:p>
            <a:r>
              <a:rPr lang="en-US" dirty="0"/>
              <a:t>Eliminate batch processes</a:t>
            </a:r>
          </a:p>
          <a:p>
            <a:r>
              <a:rPr lang="en-US" dirty="0"/>
              <a:t>Counterintuitive:</a:t>
            </a:r>
          </a:p>
          <a:p>
            <a:pPr lvl="1"/>
            <a:r>
              <a:rPr lang="en-US" dirty="0"/>
              <a:t>Stop health checks</a:t>
            </a:r>
          </a:p>
          <a:p>
            <a:pPr lvl="1"/>
            <a:r>
              <a:rPr lang="en-US" dirty="0"/>
              <a:t>Change queues to stacks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7423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0D98F7-235A-45CD-9B41-CB2B9EB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AA869-4AE5-41DB-B401-B3611629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patterns</a:t>
            </a:r>
            <a:endParaRPr lang="ro-RO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378A94-5310-48C2-891D-94F2BDFF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" y="1093787"/>
            <a:ext cx="8871287" cy="4950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2D060D-1461-43DC-BB96-3806C681F07B}"/>
              </a:ext>
            </a:extLst>
          </p:cNvPr>
          <p:cNvSpPr txBox="1"/>
          <p:nvPr/>
        </p:nvSpPr>
        <p:spPr>
          <a:xfrm>
            <a:off x="9511748" y="602470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InfoQ</a:t>
            </a:r>
            <a:r>
              <a:rPr lang="en-US" dirty="0">
                <a:hlinkClick r:id="rId3"/>
              </a:rPr>
              <a:t> talk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603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4AF57-00BE-4131-A77E-9F6BE7EE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D99B1-299A-4F6A-8B98-8AD7BAC7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Proceduri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485C5-FE62-444A-BF3A-7845BFCA93D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</a:t>
            </a:r>
            <a:r>
              <a:rPr lang="ro-RO" dirty="0" err="1"/>
              <a:t>ervice</a:t>
            </a:r>
            <a:r>
              <a:rPr lang="ro-RO" dirty="0"/>
              <a:t> </a:t>
            </a:r>
            <a:r>
              <a:rPr lang="en-US" dirty="0"/>
              <a:t>L</a:t>
            </a:r>
            <a:r>
              <a:rPr lang="ro-RO" dirty="0" err="1"/>
              <a:t>evel</a:t>
            </a:r>
            <a:r>
              <a:rPr lang="ro-RO" dirty="0"/>
              <a:t> </a:t>
            </a:r>
            <a:r>
              <a:rPr lang="en-US" dirty="0"/>
              <a:t>A</a:t>
            </a:r>
            <a:r>
              <a:rPr lang="ro-RO"/>
              <a:t>greement (SLA)</a:t>
            </a:r>
            <a:endParaRPr lang="en-US" dirty="0"/>
          </a:p>
          <a:p>
            <a:pPr lvl="1"/>
            <a:r>
              <a:rPr lang="ro-RO" dirty="0" err="1"/>
              <a:t>Uptime</a:t>
            </a:r>
            <a:r>
              <a:rPr lang="ro-RO" dirty="0"/>
              <a:t> 99.999% - </a:t>
            </a:r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en-US" dirty="0"/>
          </a:p>
          <a:p>
            <a:pPr lvl="1"/>
            <a:r>
              <a:rPr lang="en-US" dirty="0"/>
              <a:t>Target </a:t>
            </a:r>
            <a:r>
              <a:rPr lang="ro-RO" dirty="0"/>
              <a:t>și minim și maxim</a:t>
            </a:r>
            <a:endParaRPr lang="en-US" dirty="0"/>
          </a:p>
          <a:p>
            <a:r>
              <a:rPr lang="ro-RO" dirty="0"/>
              <a:t>Chaos </a:t>
            </a:r>
            <a:r>
              <a:rPr lang="ro-RO" dirty="0" err="1"/>
              <a:t>Monkey</a:t>
            </a:r>
            <a:endParaRPr lang="en-US" dirty="0"/>
          </a:p>
          <a:p>
            <a:endParaRPr lang="en-US" dirty="0"/>
          </a:p>
          <a:p>
            <a:r>
              <a:rPr lang="en-US" dirty="0"/>
              <a:t>Postmortem</a:t>
            </a:r>
            <a:r>
              <a:rPr lang="ro-RO" dirty="0"/>
              <a:t> – </a:t>
            </a:r>
            <a:r>
              <a:rPr lang="ro-RO" dirty="0" err="1"/>
              <a:t>no</a:t>
            </a:r>
            <a:r>
              <a:rPr lang="ro-RO" dirty="0"/>
              <a:t> </a:t>
            </a:r>
            <a:r>
              <a:rPr lang="ro-RO" dirty="0" err="1"/>
              <a:t>blame</a:t>
            </a:r>
            <a:endParaRPr lang="ro-RO" dirty="0"/>
          </a:p>
          <a:p>
            <a:r>
              <a:rPr lang="ro-RO" dirty="0" err="1"/>
              <a:t>Mean</a:t>
            </a:r>
            <a:r>
              <a:rPr lang="ro-RO" dirty="0"/>
              <a:t> Time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Repair</a:t>
            </a:r>
            <a:endParaRPr lang="ro-RO" dirty="0"/>
          </a:p>
          <a:p>
            <a:pPr lvl="1"/>
            <a:r>
              <a:rPr lang="ro-RO" dirty="0" err="1"/>
              <a:t>Mean</a:t>
            </a:r>
            <a:r>
              <a:rPr lang="ro-RO" dirty="0"/>
              <a:t> Time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Failures</a:t>
            </a:r>
            <a:endParaRPr lang="ro-RO" dirty="0"/>
          </a:p>
          <a:p>
            <a:endParaRPr lang="ro-RO" dirty="0"/>
          </a:p>
          <a:p>
            <a:r>
              <a:rPr lang="ro-RO" dirty="0"/>
              <a:t>Limitare timp on-</a:t>
            </a:r>
            <a:r>
              <a:rPr lang="ro-RO" dirty="0" err="1"/>
              <a:t>call</a:t>
            </a:r>
            <a:endParaRPr lang="ro-RO" dirty="0"/>
          </a:p>
          <a:p>
            <a:pPr lvl="1"/>
            <a:r>
              <a:rPr lang="ro-RO" dirty="0"/>
              <a:t>Timp </a:t>
            </a:r>
            <a:r>
              <a:rPr lang="ro-RO" dirty="0" err="1"/>
              <a:t>development</a:t>
            </a:r>
            <a:r>
              <a:rPr lang="ro-RO" dirty="0"/>
              <a:t> (automatizare)</a:t>
            </a:r>
          </a:p>
        </p:txBody>
      </p:sp>
    </p:spTree>
    <p:extLst>
      <p:ext uri="{BB962C8B-B14F-4D97-AF65-F5344CB8AC3E}">
        <p14:creationId xmlns:p14="http://schemas.microsoft.com/office/powerpoint/2010/main" val="190087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1451B4-8D85-4524-9811-6D8B694A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D061B-81B4-46F1-B61C-49DF2299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Monitorizare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05621-739A-4839-84ED-ABF35D3093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White-box monitoring (din </a:t>
            </a:r>
            <a:r>
              <a:rPr lang="en-US" dirty="0" err="1"/>
              <a:t>interiorul</a:t>
            </a:r>
            <a:r>
              <a:rPr lang="en-US" dirty="0"/>
              <a:t> ma</a:t>
            </a:r>
            <a:r>
              <a:rPr lang="ro-RO" dirty="0" err="1"/>
              <a:t>șinii</a:t>
            </a:r>
            <a:r>
              <a:rPr lang="ro-RO" dirty="0"/>
              <a:t>)</a:t>
            </a:r>
          </a:p>
          <a:p>
            <a:r>
              <a:rPr lang="ro-RO" dirty="0"/>
              <a:t>Black-box monitoring (din exterior)</a:t>
            </a:r>
          </a:p>
          <a:p>
            <a:r>
              <a:rPr lang="ro-RO" dirty="0"/>
              <a:t>Alerte</a:t>
            </a:r>
          </a:p>
          <a:p>
            <a:endParaRPr lang="ro-RO" dirty="0"/>
          </a:p>
          <a:p>
            <a:r>
              <a:rPr lang="ro-RO" dirty="0"/>
              <a:t>Semnale</a:t>
            </a:r>
          </a:p>
          <a:p>
            <a:pPr lvl="1"/>
            <a:r>
              <a:rPr lang="ro-RO" dirty="0" err="1"/>
              <a:t>Latency</a:t>
            </a:r>
            <a:endParaRPr lang="ro-RO" dirty="0"/>
          </a:p>
          <a:p>
            <a:pPr lvl="1"/>
            <a:r>
              <a:rPr lang="ro-RO" dirty="0" err="1"/>
              <a:t>Traffic</a:t>
            </a:r>
            <a:endParaRPr lang="ro-RO" dirty="0"/>
          </a:p>
          <a:p>
            <a:pPr lvl="1"/>
            <a:r>
              <a:rPr lang="ro-RO" dirty="0" err="1"/>
              <a:t>Errors</a:t>
            </a:r>
            <a:endParaRPr lang="ro-RO" dirty="0"/>
          </a:p>
          <a:p>
            <a:pPr lvl="1"/>
            <a:r>
              <a:rPr lang="ro-RO" dirty="0" err="1"/>
              <a:t>Saturation</a:t>
            </a:r>
            <a:r>
              <a:rPr lang="ro-RO" dirty="0"/>
              <a:t> (cât de </a:t>
            </a:r>
            <a:r>
              <a:rPr lang="en-US" dirty="0"/>
              <a:t>“full” sunt </a:t>
            </a:r>
            <a:r>
              <a:rPr lang="en-US" dirty="0" err="1"/>
              <a:t>sistemele</a:t>
            </a:r>
            <a:r>
              <a:rPr lang="en-US" dirty="0"/>
              <a:t>)</a:t>
            </a:r>
            <a:endParaRPr lang="ro-RO" dirty="0"/>
          </a:p>
          <a:p>
            <a:r>
              <a:rPr lang="ro-RO" dirty="0"/>
              <a:t>Colectare agregată și extensibilă pentru detalii</a:t>
            </a:r>
          </a:p>
        </p:txBody>
      </p:sp>
    </p:spTree>
    <p:extLst>
      <p:ext uri="{BB962C8B-B14F-4D97-AF65-F5344CB8AC3E}">
        <p14:creationId xmlns:p14="http://schemas.microsoft.com/office/powerpoint/2010/main" val="307552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CBC55E-307A-4C56-92E2-7BCFAE36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11F58-F420-4FC4-837D-823C4D4E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67720-BE5B-4F31-A8F3-9C87066046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System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Integration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/>
              <a:t>Unit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Sanity</a:t>
            </a:r>
            <a:r>
              <a:rPr lang="ro-RO" dirty="0"/>
              <a:t> </a:t>
            </a:r>
            <a:r>
              <a:rPr lang="ro-RO" dirty="0" err="1"/>
              <a:t>Checking</a:t>
            </a:r>
            <a:r>
              <a:rPr lang="ro-RO" dirty="0"/>
              <a:t> - </a:t>
            </a:r>
            <a:r>
              <a:rPr lang="ro-RO" dirty="0" err="1"/>
              <a:t>Smoke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/>
              <a:t>Performance </a:t>
            </a:r>
            <a:r>
              <a:rPr lang="ro-RO" dirty="0" err="1"/>
              <a:t>Tests</a:t>
            </a:r>
            <a:r>
              <a:rPr lang="ro-RO" dirty="0"/>
              <a:t> –</a:t>
            </a:r>
            <a:r>
              <a:rPr lang="ro-RO" dirty="0" err="1"/>
              <a:t>Stress</a:t>
            </a:r>
            <a:r>
              <a:rPr lang="ro-RO" dirty="0"/>
              <a:t> test</a:t>
            </a:r>
          </a:p>
          <a:p>
            <a:r>
              <a:rPr lang="ro-RO" dirty="0" err="1"/>
              <a:t>Regression</a:t>
            </a:r>
            <a:r>
              <a:rPr lang="ro-RO" dirty="0"/>
              <a:t> </a:t>
            </a:r>
            <a:r>
              <a:rPr lang="ro-RO" dirty="0" err="1"/>
              <a:t>Tests</a:t>
            </a:r>
            <a:endParaRPr lang="ro-RO" dirty="0"/>
          </a:p>
          <a:p>
            <a:r>
              <a:rPr lang="ro-RO" dirty="0" err="1"/>
              <a:t>Canary</a:t>
            </a:r>
            <a:r>
              <a:rPr lang="ro-RO" dirty="0"/>
              <a:t> </a:t>
            </a:r>
            <a:r>
              <a:rPr lang="ro-RO" dirty="0" err="1"/>
              <a:t>Tests</a:t>
            </a:r>
            <a:r>
              <a:rPr lang="ro-RO" dirty="0"/>
              <a:t> (faci update doar la o parte din infrastructură și </a:t>
            </a:r>
            <a:r>
              <a:rPr lang="ro-RO" dirty="0" err="1"/>
              <a:t>autoamt</a:t>
            </a:r>
            <a:r>
              <a:rPr lang="ro-RO" dirty="0"/>
              <a:t> </a:t>
            </a:r>
            <a:r>
              <a:rPr lang="ro-RO" dirty="0" err="1"/>
              <a:t>rollback</a:t>
            </a:r>
            <a:r>
              <a:rPr lang="ro-RO" dirty="0"/>
              <a:t> dacă sunt probleme)</a:t>
            </a:r>
          </a:p>
        </p:txBody>
      </p:sp>
    </p:spTree>
    <p:extLst>
      <p:ext uri="{BB962C8B-B14F-4D97-AF65-F5344CB8AC3E}">
        <p14:creationId xmlns:p14="http://schemas.microsoft.com/office/powerpoint/2010/main" val="174103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C2C15F-2A6C-4A70-A7F2-C59FA38B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FC8E0-794C-474A-A01D-F02804E7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948EA-FBE6-430E-987A-3347BF7F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85" y="1836238"/>
            <a:ext cx="594786" cy="101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D47A9-F0A7-49D3-842E-EEE37722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85" y="2989177"/>
            <a:ext cx="594786" cy="101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608254-9CC1-4A99-AF50-529BB6DCE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98" y="4142116"/>
            <a:ext cx="594786" cy="101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83664-C976-48E7-A3AF-CF21DD725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640" y="2989177"/>
            <a:ext cx="594786" cy="1016004"/>
          </a:xfrm>
          <a:prstGeom prst="rect">
            <a:avLst/>
          </a:prstGeom>
        </p:spPr>
      </p:pic>
      <p:pic>
        <p:nvPicPr>
          <p:cNvPr id="11" name="Picture 10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CE94C559-2EB8-4542-8E4E-E56906D99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1741007"/>
            <a:ext cx="1693340" cy="1016004"/>
          </a:xfrm>
          <a:prstGeom prst="rect">
            <a:avLst/>
          </a:prstGeom>
        </p:spPr>
      </p:pic>
      <p:pic>
        <p:nvPicPr>
          <p:cNvPr id="13" name="Picture 12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89A59A8F-26AD-4660-8BD6-B4B623F68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66" y="3720462"/>
            <a:ext cx="1088974" cy="191186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D2589-1910-474C-91B1-23E0E544588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435837" y="2249009"/>
            <a:ext cx="4138803" cy="1248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63031B-6F41-40B4-83AA-3DE2C827F518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2047140" y="3497179"/>
            <a:ext cx="4527500" cy="11792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89D6C-01CB-4DE9-9B7C-AB930E99179D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7169426" y="2344240"/>
            <a:ext cx="1620859" cy="1152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7349D4-42AE-4E86-A3D9-59BE1E1DFD0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7169426" y="3497179"/>
            <a:ext cx="16208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93D1F0-3249-4270-A5B3-F51C99A648B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7169426" y="3497179"/>
            <a:ext cx="1624172" cy="1152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9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6C7268-018B-4E95-B5A0-711DED41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08904-24A3-4F63-BF2D-C506A278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– Nivel </a:t>
            </a:r>
            <a:r>
              <a:rPr lang="en-US" dirty="0" err="1"/>
              <a:t>Stiv</a:t>
            </a:r>
            <a:r>
              <a:rPr lang="ro-RO" dirty="0"/>
              <a:t>ă Rețea (protocol)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F75DD-BA78-43F1-AEBF-D8972CD0518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TCP/UDP</a:t>
            </a:r>
          </a:p>
          <a:p>
            <a:r>
              <a:rPr lang="ro-RO" dirty="0"/>
              <a:t>HTTP/HTTPS</a:t>
            </a:r>
          </a:p>
          <a:p>
            <a:r>
              <a:rPr lang="ro-RO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78667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8C0CD3-9B2D-45CC-9EAD-69B3B011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B3868-D6E7-4820-B5FF-9A27237B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- </a:t>
            </a:r>
            <a:r>
              <a:rPr lang="ro-RO" dirty="0"/>
              <a:t>Algoritmi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22042-4C85-4CF9-9EA1-380A068843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Round Robin</a:t>
            </a:r>
          </a:p>
          <a:p>
            <a:r>
              <a:rPr lang="en-US" dirty="0"/>
              <a:t>Weighted</a:t>
            </a:r>
            <a:r>
              <a:rPr lang="ro-RO" dirty="0"/>
              <a:t> </a:t>
            </a:r>
            <a:r>
              <a:rPr lang="en-US" dirty="0"/>
              <a:t>Round Robin</a:t>
            </a:r>
            <a:r>
              <a:rPr lang="ro-RO" dirty="0"/>
              <a:t> (</a:t>
            </a:r>
            <a:r>
              <a:rPr lang="en-US" dirty="0"/>
              <a:t>Ratio</a:t>
            </a:r>
            <a:r>
              <a:rPr lang="ro-RO" dirty="0"/>
              <a:t>)</a:t>
            </a:r>
          </a:p>
          <a:p>
            <a:r>
              <a:rPr lang="en-US" dirty="0"/>
              <a:t>Least Connections </a:t>
            </a:r>
          </a:p>
          <a:p>
            <a:r>
              <a:rPr lang="en-US" dirty="0"/>
              <a:t>Least Time</a:t>
            </a:r>
          </a:p>
          <a:p>
            <a:r>
              <a:rPr lang="en-US" dirty="0"/>
              <a:t>Weighted Least Connections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Hash</a:t>
            </a:r>
          </a:p>
          <a:p>
            <a:r>
              <a:rPr lang="en-US" dirty="0"/>
              <a:t>IP Hash</a:t>
            </a:r>
          </a:p>
          <a:p>
            <a:r>
              <a:rPr lang="en-US" dirty="0"/>
              <a:t>Dynamic Ratio (based on load)</a:t>
            </a:r>
          </a:p>
        </p:txBody>
      </p:sp>
    </p:spTree>
    <p:extLst>
      <p:ext uri="{BB962C8B-B14F-4D97-AF65-F5344CB8AC3E}">
        <p14:creationId xmlns:p14="http://schemas.microsoft.com/office/powerpoint/2010/main" val="108891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6F8BE-26FF-4748-9190-03B879E0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F43AE-B83B-4111-B4EE-B019639A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Load</a:t>
            </a:r>
            <a:r>
              <a:rPr lang="ro-RO" dirty="0"/>
              <a:t> </a:t>
            </a:r>
            <a:r>
              <a:rPr lang="ro-RO" dirty="0" err="1"/>
              <a:t>Balancer</a:t>
            </a:r>
            <a:r>
              <a:rPr lang="ro-RO" dirty="0"/>
              <a:t> </a:t>
            </a:r>
            <a:r>
              <a:rPr lang="ro-RO" dirty="0" err="1"/>
              <a:t>solutions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BF94F-4832-495E-9E3B-55C9F803CE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r>
              <a:rPr lang="en-US" dirty="0"/>
              <a:t>Software: F5</a:t>
            </a:r>
          </a:p>
          <a:p>
            <a:r>
              <a:rPr lang="en-US" dirty="0"/>
              <a:t>Software HTTP(S): Nginx </a:t>
            </a:r>
          </a:p>
          <a:p>
            <a:r>
              <a:rPr lang="en-US" dirty="0"/>
              <a:t>Software: </a:t>
            </a:r>
          </a:p>
          <a:p>
            <a:pPr lvl="1"/>
            <a:r>
              <a:rPr lang="en-US" dirty="0"/>
              <a:t>Docker Swarm – network overlay</a:t>
            </a:r>
          </a:p>
          <a:p>
            <a:pPr lvl="1"/>
            <a:r>
              <a:rPr lang="en-US" dirty="0"/>
              <a:t>Kubernetes load balancer</a:t>
            </a:r>
          </a:p>
          <a:p>
            <a:r>
              <a:rPr lang="en-US" dirty="0"/>
              <a:t>Cloud: Global Azure Load Balancer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7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AE6B67-B447-4EF7-AF84-F6140A8D6EB1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435837" y="3310503"/>
            <a:ext cx="33627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D8D84F-CA88-464F-9F3A-6C368B9BD987}"/>
              </a:ext>
            </a:extLst>
          </p:cNvPr>
          <p:cNvSpPr txBox="1"/>
          <p:nvPr/>
        </p:nvSpPr>
        <p:spPr>
          <a:xfrm>
            <a:off x="3222811" y="287183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2133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7148C4-7638-4BBF-A168-C7FA00CE09E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271591" y="3310503"/>
            <a:ext cx="269759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11CC00-12B4-4718-8658-ABAEC91CEF34}"/>
              </a:ext>
            </a:extLst>
          </p:cNvPr>
          <p:cNvSpPr txBox="1"/>
          <p:nvPr/>
        </p:nvSpPr>
        <p:spPr>
          <a:xfrm>
            <a:off x="7098452" y="287183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Request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0507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6B5A96-4DAC-4B05-A0C3-5344E4F8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510944-34A6-49DC-909A-CBF4A777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E41D-8CE8-49FA-AEE1-E48FED1F0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07" y="2802501"/>
            <a:ext cx="594786" cy="1016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2B9A-6A0C-424D-AD05-55C93787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9" y="2802501"/>
            <a:ext cx="594786" cy="1016004"/>
          </a:xfrm>
          <a:prstGeom prst="rect">
            <a:avLst/>
          </a:prstGeom>
        </p:spPr>
      </p:pic>
      <p:pic>
        <p:nvPicPr>
          <p:cNvPr id="7" name="Picture 6" descr="A picture containing text, electronics, computer, monitor&#10;&#10;Description automatically generated">
            <a:extLst>
              <a:ext uri="{FF2B5EF4-FFF2-40B4-BE49-F238E27FC236}">
                <a16:creationId xmlns:a16="http://schemas.microsoft.com/office/drawing/2014/main" id="{3AA40C54-F135-45A7-8712-F1D21FCF6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97" y="2802501"/>
            <a:ext cx="1693340" cy="1016004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2E0FEABB-2DAB-4966-BF9A-1BAC14E05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65" y="2276061"/>
            <a:ext cx="639517" cy="8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5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5541</TotalTime>
  <Words>523</Words>
  <Application>Microsoft Office PowerPoint</Application>
  <PresentationFormat>Widescreen</PresentationFormat>
  <Paragraphs>135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Courier New</vt:lpstr>
      <vt:lpstr>Wingdings</vt:lpstr>
      <vt:lpstr>Office Theme</vt:lpstr>
      <vt:lpstr>Sisteme Tolerante la Defecte BIG Scale BIG Problems</vt:lpstr>
      <vt:lpstr>PowerPoint Presentation</vt:lpstr>
      <vt:lpstr>Load balancer</vt:lpstr>
      <vt:lpstr>Load Balancer – Nivel Stivă Rețea (protocol)</vt:lpstr>
      <vt:lpstr>Load balancer - Algoritmi</vt:lpstr>
      <vt:lpstr>Load Balancer solutions</vt:lpstr>
      <vt:lpstr>Cache</vt:lpstr>
      <vt:lpstr>Cache</vt:lpstr>
      <vt:lpstr>Cache</vt:lpstr>
      <vt:lpstr>Cache</vt:lpstr>
      <vt:lpstr>Cache</vt:lpstr>
      <vt:lpstr>Cache</vt:lpstr>
      <vt:lpstr>Cache</vt:lpstr>
      <vt:lpstr>Cache</vt:lpstr>
      <vt:lpstr>Tipuri de cache</vt:lpstr>
      <vt:lpstr>Probleme cache</vt:lpstr>
      <vt:lpstr>Cache replacement policies</vt:lpstr>
      <vt:lpstr>Content Delivery Network</vt:lpstr>
      <vt:lpstr>Site Relibability Engineering</vt:lpstr>
      <vt:lpstr>Issues at scale</vt:lpstr>
      <vt:lpstr>Traffic management</vt:lpstr>
      <vt:lpstr>Operational patterns</vt:lpstr>
      <vt:lpstr>Proceduri</vt:lpstr>
      <vt:lpstr>Monitorizare</vt:lpstr>
      <vt:lpstr>Testare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2021-04-17T07:20:22Z</dcterms:modified>
</cp:coreProperties>
</file>